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31"/>
  </p:notesMasterIdLst>
  <p:sldIdLst>
    <p:sldId id="464" r:id="rId2"/>
    <p:sldId id="465" r:id="rId3"/>
    <p:sldId id="469" r:id="rId4"/>
    <p:sldId id="492" r:id="rId5"/>
    <p:sldId id="470" r:id="rId6"/>
    <p:sldId id="493" r:id="rId7"/>
    <p:sldId id="482" r:id="rId8"/>
    <p:sldId id="471" r:id="rId9"/>
    <p:sldId id="483" r:id="rId10"/>
    <p:sldId id="472" r:id="rId11"/>
    <p:sldId id="473" r:id="rId12"/>
    <p:sldId id="485" r:id="rId13"/>
    <p:sldId id="497" r:id="rId14"/>
    <p:sldId id="474" r:id="rId15"/>
    <p:sldId id="498" r:id="rId16"/>
    <p:sldId id="489" r:id="rId17"/>
    <p:sldId id="475" r:id="rId18"/>
    <p:sldId id="490" r:id="rId19"/>
    <p:sldId id="476" r:id="rId20"/>
    <p:sldId id="491" r:id="rId21"/>
    <p:sldId id="477" r:id="rId22"/>
    <p:sldId id="486" r:id="rId23"/>
    <p:sldId id="494" r:id="rId24"/>
    <p:sldId id="495" r:id="rId25"/>
    <p:sldId id="496" r:id="rId26"/>
    <p:sldId id="478" r:id="rId27"/>
    <p:sldId id="499" r:id="rId28"/>
    <p:sldId id="488" r:id="rId29"/>
    <p:sldId id="4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0070C0"/>
    <a:srgbClr val="FFCCFF"/>
    <a:srgbClr val="FF00FF"/>
    <a:srgbClr val="000066"/>
    <a:srgbClr val="A1BD63"/>
    <a:srgbClr val="006600"/>
    <a:srgbClr val="336600"/>
    <a:srgbClr val="BBD97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11.4.2022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11.4.2022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/Solutions/S1005-Haar-1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/Solutions/S1005-Haar-2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nd5.com/stock-footage/item/46027488-charlie-chaplin-kid-auto-races-venice-191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/Solutions/S1006-Face-video-detection-(pico.js)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/Solutions/S1007-Face-control-(pico.js)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MediaDevices/getUserMedi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localhost/Solutions/S1008-Face-video-detection-(tracking.js)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Solutions/S1009-UFO-Body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Solutions/S1009-UFO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Solutions/S1010-Face-control-(clmtrackr.js)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/Solutions/S1001-Front-camera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olutions/S1001-Rear-camera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Solutions/S1002-Black-and-white-photo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9/12/convert-rgb-image-grayscale.html" TargetMode="External"/><Relationship Id="rId2" Type="http://schemas.openxmlformats.org/officeDocument/2006/relationships/hyperlink" Target="https://en.wikipedia.org/wiki/Grayscale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№10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8416B5-F205-48F7-97BB-4C8A8556EC2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Зрителен ъгъл</a:t>
                </a:r>
              </a:p>
              <a:p>
                <a:pPr lvl="1"/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– чете се документацията</a:t>
                </a:r>
              </a:p>
              <a:p>
                <a:pPr lvl="1"/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/>
                  <a:t> – снима се линийка от дадено разстояние и се смята зрителния ъгъл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98416B5-F205-48F7-97BB-4C8A8556E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D783FF08-799C-48BF-8284-E710F7F6CC91}"/>
              </a:ext>
            </a:extLst>
          </p:cNvPr>
          <p:cNvGrpSpPr/>
          <p:nvPr/>
        </p:nvGrpSpPr>
        <p:grpSpPr>
          <a:xfrm rot="5400000">
            <a:off x="2512593" y="4154241"/>
            <a:ext cx="1098751" cy="1353820"/>
            <a:chOff x="6324600" y="3778233"/>
            <a:chExt cx="2590799" cy="1687945"/>
          </a:xfrm>
        </p:grpSpPr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FF03025A-4951-492A-A847-72AB7CA3471C}"/>
                </a:ext>
              </a:extLst>
            </p:cNvPr>
            <p:cNvSpPr/>
            <p:nvPr/>
          </p:nvSpPr>
          <p:spPr>
            <a:xfrm rot="10800000">
              <a:off x="6324600" y="3778233"/>
              <a:ext cx="2590799" cy="1687945"/>
            </a:xfrm>
            <a:prstGeom prst="triangl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711573-8924-4616-8F98-AD0F92A90C85}"/>
                </a:ext>
              </a:extLst>
            </p:cNvPr>
            <p:cNvCxnSpPr>
              <a:cxnSpLocks/>
              <a:stCxn id="101" idx="4"/>
              <a:endCxn id="101" idx="0"/>
            </p:cNvCxnSpPr>
            <p:nvPr/>
          </p:nvCxnSpPr>
          <p:spPr>
            <a:xfrm>
              <a:off x="6324600" y="3778233"/>
              <a:ext cx="1295399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B4C588D-BF0A-4471-947E-C72B9EECAEBA}"/>
                </a:ext>
              </a:extLst>
            </p:cNvPr>
            <p:cNvCxnSpPr>
              <a:cxnSpLocks/>
              <a:stCxn id="101" idx="2"/>
              <a:endCxn id="101" idx="0"/>
            </p:cNvCxnSpPr>
            <p:nvPr/>
          </p:nvCxnSpPr>
          <p:spPr>
            <a:xfrm flipH="1">
              <a:off x="7619999" y="3778233"/>
              <a:ext cx="1295400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A3F2DD9-A28E-4F76-B906-44D15D439AAF}"/>
              </a:ext>
            </a:extLst>
          </p:cNvPr>
          <p:cNvCxnSpPr/>
          <p:nvPr/>
        </p:nvCxnSpPr>
        <p:spPr>
          <a:xfrm>
            <a:off x="2398492" y="4940444"/>
            <a:ext cx="0" cy="1003156"/>
          </a:xfrm>
          <a:prstGeom prst="line">
            <a:avLst/>
          </a:prstGeom>
          <a:gradFill flip="none" rotWithShape="1">
            <a:gsLst>
              <a:gs pos="0">
                <a:srgbClr val="FF388C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 w="31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33B9F57-0BF4-4ED6-AC08-9A3C48AEC39D}"/>
              </a:ext>
            </a:extLst>
          </p:cNvPr>
          <p:cNvGrpSpPr/>
          <p:nvPr/>
        </p:nvGrpSpPr>
        <p:grpSpPr>
          <a:xfrm>
            <a:off x="3738880" y="4286855"/>
            <a:ext cx="845905" cy="1098086"/>
            <a:chOff x="3678892" y="4281775"/>
            <a:chExt cx="956195" cy="1098086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DD72F7-8551-4A5F-AFFA-1F17430BE28A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2" y="4281775"/>
              <a:ext cx="956195" cy="0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E748689-09D0-4DD3-A875-5661C47BB672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2" y="5379861"/>
              <a:ext cx="956195" cy="0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6333F8-352F-4FE2-BA67-1DD6C5226232}"/>
              </a:ext>
            </a:extLst>
          </p:cNvPr>
          <p:cNvGrpSpPr/>
          <p:nvPr/>
        </p:nvGrpSpPr>
        <p:grpSpPr>
          <a:xfrm>
            <a:off x="3732645" y="3733800"/>
            <a:ext cx="370840" cy="2209800"/>
            <a:chOff x="4582160" y="4328160"/>
            <a:chExt cx="370840" cy="22098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8901003-9FE6-4E75-9609-E643790A8D7F}"/>
                </a:ext>
              </a:extLst>
            </p:cNvPr>
            <p:cNvSpPr/>
            <p:nvPr/>
          </p:nvSpPr>
          <p:spPr>
            <a:xfrm>
              <a:off x="4582160" y="4328160"/>
              <a:ext cx="370840" cy="22098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705872-423C-47DE-9815-6E8FE68EAC08}"/>
                </a:ext>
              </a:extLst>
            </p:cNvPr>
            <p:cNvCxnSpPr/>
            <p:nvPr/>
          </p:nvCxnSpPr>
          <p:spPr>
            <a:xfrm>
              <a:off x="4585855" y="4920212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F02077-810B-4E5F-8AFA-6537C232CC93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97142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2482A1-769C-4261-8C28-448BDA653F7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02264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5D6E18-85C8-4218-A3B5-C92DFD0E8E9C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07386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DED4DB-466F-47DF-A893-585CE07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12507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221598-71EF-4B35-A52A-4D02C0A0E0B9}"/>
                </a:ext>
              </a:extLst>
            </p:cNvPr>
            <p:cNvCxnSpPr/>
            <p:nvPr/>
          </p:nvCxnSpPr>
          <p:spPr>
            <a:xfrm>
              <a:off x="4585855" y="5176292"/>
              <a:ext cx="2286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CCD02A-D817-4777-9B44-9CB71421AC63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22750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321235-4627-46CA-8104-D20D67CFF643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27872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FFE7FD-5DD4-4097-81D0-5CDD547A9C60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32994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ACC424-EFA5-4152-80C2-72588CBA7382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38115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A7F4F1-55D3-4B47-AC3A-8AA861B1E09A}"/>
                </a:ext>
              </a:extLst>
            </p:cNvPr>
            <p:cNvCxnSpPr/>
            <p:nvPr/>
          </p:nvCxnSpPr>
          <p:spPr>
            <a:xfrm>
              <a:off x="4585855" y="4408052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F3592C-343C-4C74-9C3C-62EE2DEEE8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45926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9A6ECD-12F9-4D23-9376-74340193B1C6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51048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AA922-F6DD-4B30-8729-50DEB79F93B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56170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06B829-C53B-4D9B-8403-C329D3C28D03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61291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A76E81-93B3-4028-86DB-069862D0421F}"/>
                </a:ext>
              </a:extLst>
            </p:cNvPr>
            <p:cNvCxnSpPr/>
            <p:nvPr/>
          </p:nvCxnSpPr>
          <p:spPr>
            <a:xfrm>
              <a:off x="4585855" y="4664132"/>
              <a:ext cx="2286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0E1711-E306-4AC1-8308-E381CF54EF6D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71534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AC75E8-8D86-41F5-9C26-E5E5BE461E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76656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446E783-8BCC-4543-9AF9-E27B340E0C48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81778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B6DFEA-26A4-4349-A06B-F4F4A9E5DE29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486899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A1A8B2-E5AE-42B5-A97E-C75E9A51AD4F}"/>
                </a:ext>
              </a:extLst>
            </p:cNvPr>
            <p:cNvCxnSpPr/>
            <p:nvPr/>
          </p:nvCxnSpPr>
          <p:spPr>
            <a:xfrm>
              <a:off x="4585855" y="5432372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C1FE4AB-CCAD-4DB2-98DE-BBC462033FA7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48358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01BB620-54CC-4142-8730-24E648442031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53480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3FF271-162E-4429-9600-86784C10ED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58602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D57DDF-BBD0-4E49-B923-0D0C24A878D7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63723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583A76D-4334-411C-BFB1-0481F1ABEE42}"/>
                </a:ext>
              </a:extLst>
            </p:cNvPr>
            <p:cNvCxnSpPr/>
            <p:nvPr/>
          </p:nvCxnSpPr>
          <p:spPr>
            <a:xfrm>
              <a:off x="4585855" y="5688452"/>
              <a:ext cx="2286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6297E1-753C-4C32-B871-6041E87950A7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73966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490E2C-EDEF-4238-A10D-A08C673430B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79088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0F2FDB-3CCC-4564-8E0B-9D61DF0FFF88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84210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EAC626-FFA6-49C7-B9AE-DB5A0A6B9F34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89331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B36BF2-9A54-4285-A6A2-CD4AD198E0BF}"/>
                </a:ext>
              </a:extLst>
            </p:cNvPr>
            <p:cNvCxnSpPr/>
            <p:nvPr/>
          </p:nvCxnSpPr>
          <p:spPr>
            <a:xfrm>
              <a:off x="4585855" y="5944532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59D490-8ED6-4E49-8B18-182AE437AD46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599574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FEF214-1615-4303-BFFE-E19F4AB12EF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04696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342AE-78ED-4562-9A5C-7A1D8706F67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09818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8FA343-3A27-42DE-95C7-64793178977D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14939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DFE9909-34CA-4E75-91C2-8901D87B62BC}"/>
                </a:ext>
              </a:extLst>
            </p:cNvPr>
            <p:cNvCxnSpPr/>
            <p:nvPr/>
          </p:nvCxnSpPr>
          <p:spPr>
            <a:xfrm>
              <a:off x="4585855" y="6200612"/>
              <a:ext cx="2286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7D6287A-B545-45DD-8521-ECF2B4EDF2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251828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3CE2641-D84B-4222-BEB4-85ABCC553313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303044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4F5088-15AC-412B-8F95-885CD4CBDEA9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354260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03B882-9C5E-41C6-BBC4-868E9E1DACAA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5" y="6405476"/>
              <a:ext cx="1143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23594F3-8A60-465F-B910-F848A4DEE3B2}"/>
                </a:ext>
              </a:extLst>
            </p:cNvPr>
            <p:cNvCxnSpPr/>
            <p:nvPr/>
          </p:nvCxnSpPr>
          <p:spPr>
            <a:xfrm>
              <a:off x="4585855" y="645668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5B94A5A-2232-4CBB-AF22-7FAF28DF6C65}"/>
              </a:ext>
            </a:extLst>
          </p:cNvPr>
          <p:cNvCxnSpPr>
            <a:cxnSpLocks/>
          </p:cNvCxnSpPr>
          <p:nvPr/>
        </p:nvCxnSpPr>
        <p:spPr>
          <a:xfrm>
            <a:off x="4267200" y="4281775"/>
            <a:ext cx="0" cy="1107581"/>
          </a:xfrm>
          <a:prstGeom prst="line">
            <a:avLst/>
          </a:prstGeom>
          <a:gradFill flip="none" rotWithShape="1">
            <a:gsLst>
              <a:gs pos="0">
                <a:srgbClr val="FF388C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 w="3175">
            <a:solidFill>
              <a:srgbClr val="FF388C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E9DB4A0-A535-4888-B3F4-212AA104182C}"/>
                  </a:ext>
                </a:extLst>
              </p:cNvPr>
              <p:cNvSpPr txBox="1"/>
              <p:nvPr/>
            </p:nvSpPr>
            <p:spPr>
              <a:xfrm>
                <a:off x="4185133" y="461235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E9DB4A0-A535-4888-B3F4-212AA104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33" y="4612356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3DE43B1-0639-4DE6-B81B-23CE637473A2}"/>
              </a:ext>
            </a:extLst>
          </p:cNvPr>
          <p:cNvCxnSpPr>
            <a:cxnSpLocks/>
          </p:cNvCxnSpPr>
          <p:nvPr/>
        </p:nvCxnSpPr>
        <p:spPr>
          <a:xfrm flipH="1">
            <a:off x="2398492" y="5811116"/>
            <a:ext cx="1331616" cy="0"/>
          </a:xfrm>
          <a:prstGeom prst="line">
            <a:avLst/>
          </a:prstGeom>
          <a:gradFill flip="none" rotWithShape="1">
            <a:gsLst>
              <a:gs pos="0">
                <a:srgbClr val="FF388C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 w="3175">
            <a:solidFill>
              <a:srgbClr val="FF388C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9A1181-B850-4397-B39F-043C8565F013}"/>
                  </a:ext>
                </a:extLst>
              </p:cNvPr>
              <p:cNvSpPr txBox="1"/>
              <p:nvPr/>
            </p:nvSpPr>
            <p:spPr>
              <a:xfrm>
                <a:off x="2861973" y="546984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09A1181-B850-4397-B39F-043C8565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973" y="5469848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A4AEEF6-8E9B-4309-9D6C-A7269858F3F2}"/>
              </a:ext>
            </a:extLst>
          </p:cNvPr>
          <p:cNvCxnSpPr>
            <a:cxnSpLocks/>
          </p:cNvCxnSpPr>
          <p:nvPr/>
        </p:nvCxnSpPr>
        <p:spPr>
          <a:xfrm>
            <a:off x="2398492" y="4838012"/>
            <a:ext cx="1358065" cy="0"/>
          </a:xfrm>
          <a:prstGeom prst="line">
            <a:avLst/>
          </a:prstGeom>
          <a:gradFill flip="none" rotWithShape="1">
            <a:gsLst>
              <a:gs pos="0">
                <a:srgbClr val="FF388C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 w="31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2FC9AEA-0151-4842-96AA-905113802AE1}"/>
                  </a:ext>
                </a:extLst>
              </p:cNvPr>
              <p:cNvSpPr txBox="1"/>
              <p:nvPr/>
            </p:nvSpPr>
            <p:spPr>
              <a:xfrm>
                <a:off x="4991100" y="4000499"/>
                <a:ext cx="3086099" cy="163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2FC9AEA-0151-4842-96AA-90511380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00" y="4000499"/>
                <a:ext cx="3086099" cy="163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Arc 123">
            <a:extLst>
              <a:ext uri="{FF2B5EF4-FFF2-40B4-BE49-F238E27FC236}">
                <a16:creationId xmlns:a16="http://schemas.microsoft.com/office/drawing/2014/main" id="{F465244E-8F40-42EE-8D42-7B50FD05EBD6}"/>
              </a:ext>
            </a:extLst>
          </p:cNvPr>
          <p:cNvSpPr/>
          <p:nvPr/>
        </p:nvSpPr>
        <p:spPr>
          <a:xfrm>
            <a:off x="1926221" y="4368831"/>
            <a:ext cx="914400" cy="914400"/>
          </a:xfrm>
          <a:prstGeom prst="arc">
            <a:avLst>
              <a:gd name="adj1" fmla="val 20336930"/>
              <a:gd name="adj2" fmla="val 1409295"/>
            </a:avLst>
          </a:prstGeom>
          <a:noFill/>
          <a:ln w="3175">
            <a:solidFill>
              <a:srgbClr val="FF388C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2D761-D40D-4B45-9006-7434D92FB974}"/>
              </a:ext>
            </a:extLst>
          </p:cNvPr>
          <p:cNvSpPr txBox="1"/>
          <p:nvPr/>
        </p:nvSpPr>
        <p:spPr>
          <a:xfrm>
            <a:off x="1694278" y="4130040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4F6F04A-7588-425C-A7A9-137113F75DDA}"/>
              </a:ext>
            </a:extLst>
          </p:cNvPr>
          <p:cNvSpPr txBox="1"/>
          <p:nvPr/>
        </p:nvSpPr>
        <p:spPr>
          <a:xfrm>
            <a:off x="2663010" y="43407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rgbClr val="FF388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bg-BG" i="1" dirty="0">
              <a:solidFill>
                <a:srgbClr val="FF388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Виола-Джоунс-</a:t>
            </a:r>
            <a:r>
              <a:rPr lang="bg-BG" dirty="0" err="1"/>
              <a:t>Хаар</a:t>
            </a:r>
            <a:endParaRPr lang="bg-BG" dirty="0"/>
          </a:p>
          <a:p>
            <a:pPr lvl="1"/>
            <a:r>
              <a:rPr lang="bg-BG" dirty="0"/>
              <a:t>Помощна функция </a:t>
            </a:r>
            <a:r>
              <a:rPr lang="en-US" dirty="0" err="1">
                <a:solidFill>
                  <a:srgbClr val="FF388C"/>
                </a:solidFill>
              </a:rPr>
              <a:t>getPixel</a:t>
            </a:r>
            <a:r>
              <a:rPr lang="bg-BG" dirty="0"/>
              <a:t>, която връща черно-бяла стойност – осветеност на пиксел</a:t>
            </a:r>
          </a:p>
          <a:p>
            <a:pPr lvl="1"/>
            <a:r>
              <a:rPr lang="bg-BG" dirty="0"/>
              <a:t>Функция </a:t>
            </a:r>
            <a:r>
              <a:rPr lang="en-US" dirty="0" err="1">
                <a:solidFill>
                  <a:srgbClr val="FF388C"/>
                </a:solidFill>
              </a:rPr>
              <a:t>setPixel</a:t>
            </a:r>
            <a:r>
              <a:rPr lang="en-US" dirty="0"/>
              <a:t>,</a:t>
            </a:r>
            <a:r>
              <a:rPr lang="bg-BG" dirty="0"/>
              <a:t> която оцветява пиксел</a:t>
            </a:r>
          </a:p>
          <a:p>
            <a:pPr lvl="1"/>
            <a:r>
              <a:rPr lang="bg-BG" dirty="0"/>
              <a:t>Функцията </a:t>
            </a:r>
            <a:r>
              <a:rPr lang="en-US" dirty="0">
                <a:solidFill>
                  <a:srgbClr val="FF388C"/>
                </a:solidFill>
              </a:rPr>
              <a:t>sum</a:t>
            </a:r>
            <a:r>
              <a:rPr lang="bg-BG" dirty="0"/>
              <a:t> намира сумата от осветеностите на пикселите (с груба сила)</a:t>
            </a:r>
          </a:p>
          <a:p>
            <a:pPr lvl="1"/>
            <a:r>
              <a:rPr lang="bg-BG" dirty="0"/>
              <a:t>Функцията </a:t>
            </a:r>
            <a:r>
              <a:rPr lang="en-US" dirty="0">
                <a:solidFill>
                  <a:srgbClr val="FF388C"/>
                </a:solidFill>
              </a:rPr>
              <a:t>mark</a:t>
            </a:r>
            <a:r>
              <a:rPr lang="en-US" dirty="0"/>
              <a:t> </a:t>
            </a:r>
            <a:r>
              <a:rPr lang="bg-BG" dirty="0"/>
              <a:t>рисува цветни контури около зоните</a:t>
            </a:r>
          </a:p>
        </p:txBody>
      </p:sp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Границите на зоните са определени ръчно в </a:t>
            </a:r>
            <a:r>
              <a:rPr lang="en-US" dirty="0"/>
              <a:t>GIMP</a:t>
            </a:r>
            <a:r>
              <a:rPr lang="bg-BG" dirty="0"/>
              <a:t>, но може и с налучкване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57DCC9C-E8CB-40A2-AEF5-D0AE2B36C8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5FFF-D0C3-4A94-B819-4CEC3B05E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различните лица зоните са на различно място, но относителните им размери и пропорции са подобни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276F40D-2537-4565-9BD0-EC12514F23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1037004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№6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CF128-7956-4B23-8200-349BC281C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</a:p>
          <a:p>
            <a:pPr lvl="1"/>
            <a:r>
              <a:rPr lang="bg-BG" dirty="0"/>
              <a:t>Избраното видео е от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www.pond5.com/stock-footage/item/46027488-charlie-chaplin-kid-auto-races-venice-1914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bg-BG" dirty="0"/>
              <a:t>Разпознаването трябва да е в цикъл и да се повтаря периодично </a:t>
            </a:r>
          </a:p>
          <a:p>
            <a:pPr lvl="1"/>
            <a:r>
              <a:rPr lang="bg-BG" dirty="0"/>
              <a:t>Това води до няколко промени в кода спрямо вариант с разпознаване от снимка</a:t>
            </a:r>
          </a:p>
        </p:txBody>
      </p:sp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010BC-AC1F-42D0-8CFC-FAFB9D937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Промени</a:t>
            </a:r>
          </a:p>
          <a:p>
            <a:pPr lvl="1"/>
            <a:r>
              <a:rPr lang="bg-BG" dirty="0"/>
              <a:t>Без </a:t>
            </a:r>
            <a:r>
              <a:rPr lang="en-US" dirty="0"/>
              <a:t>vax.js </a:t>
            </a:r>
            <a:r>
              <a:rPr lang="bg-BG" dirty="0" err="1"/>
              <a:t>тряба</a:t>
            </a:r>
            <a:r>
              <a:rPr lang="bg-BG" dirty="0"/>
              <a:t> анимационният цикъл да се управлява с </a:t>
            </a:r>
            <a:r>
              <a:rPr lang="en-US" dirty="0" err="1">
                <a:solidFill>
                  <a:srgbClr val="FF388C"/>
                </a:solidFill>
              </a:rPr>
              <a:t>requestAnimationFrame</a:t>
            </a:r>
            <a:endParaRPr lang="bg-BG" dirty="0"/>
          </a:p>
          <a:p>
            <a:pPr lvl="1"/>
            <a:r>
              <a:rPr lang="bg-BG" dirty="0"/>
              <a:t>Всички независещи от цикъла данни са изнесени извън него, напр. създаването на масива за </a:t>
            </a:r>
            <a:r>
              <a:rPr lang="en-US" dirty="0" err="1">
                <a:solidFill>
                  <a:srgbClr val="FF388C"/>
                </a:solidFill>
              </a:rPr>
              <a:t>image.pixels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Uint8Array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Функцията </a:t>
            </a:r>
            <a:r>
              <a:rPr lang="en-US" dirty="0">
                <a:solidFill>
                  <a:srgbClr val="FF388C"/>
                </a:solidFill>
              </a:rPr>
              <a:t>grayscale</a:t>
            </a:r>
            <a:r>
              <a:rPr lang="en-US" dirty="0"/>
              <a:t> </a:t>
            </a:r>
            <a:r>
              <a:rPr lang="bg-BG" dirty="0"/>
              <a:t>пише в наличния масив, без да създава всеки път нов масив</a:t>
            </a:r>
          </a:p>
          <a:p>
            <a:pPr lvl="1"/>
            <a:r>
              <a:rPr lang="bg-BG" dirty="0"/>
              <a:t>Размерите на видеото са смалени със </a:t>
            </a:r>
            <a:r>
              <a:rPr lang="en-US" dirty="0">
                <a:solidFill>
                  <a:srgbClr val="FF388C"/>
                </a:solidFill>
              </a:rPr>
              <a:t>scale</a:t>
            </a:r>
            <a:r>
              <a:rPr lang="en-US" dirty="0"/>
              <a:t>, </a:t>
            </a:r>
            <a:r>
              <a:rPr lang="bg-BG" dirty="0"/>
              <a:t>за по-малко данни за обработване на всеки кадър</a:t>
            </a:r>
          </a:p>
        </p:txBody>
      </p:sp>
    </p:spTree>
    <p:extLst>
      <p:ext uri="{BB962C8B-B14F-4D97-AF65-F5344CB8AC3E}">
        <p14:creationId xmlns:p14="http://schemas.microsoft.com/office/powerpoint/2010/main" val="78320378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Някои лица ту се разпознават, ту не се разпознават, според ориентацията им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6B386A32-5DBE-42CC-B8BC-5F4B0E6A64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Командване с лице:</a:t>
                </a:r>
                <a:endParaRPr lang="en-US" dirty="0"/>
              </a:p>
              <a:p>
                <a:pPr lvl="1"/>
                <a:r>
                  <a:rPr lang="bg-BG" dirty="0"/>
                  <a:t>Комбинира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лекциите относно ползването на видео камера…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И 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1006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 частта на извличане на кадри от видео </a:t>
                </a:r>
                <a:r>
                  <a:rPr lang="bg-BG" dirty="0"/>
                  <a:t>и намирането на лица</a:t>
                </a:r>
              </a:p>
              <a:p>
                <a:r>
                  <a:rPr lang="bg-BG" dirty="0"/>
                  <a:t>Разлики</a:t>
                </a:r>
              </a:p>
              <a:p>
                <a:pPr lvl="1"/>
                <a:r>
                  <a:rPr lang="bg-BG" dirty="0"/>
                  <a:t>Извлеченият кадър се рисува смален</a:t>
                </a:r>
              </a:p>
              <a:p>
                <a:pPr lvl="1"/>
                <a:r>
                  <a:rPr lang="bg-BG" dirty="0"/>
                  <a:t>Позицията на лицето определя ротацията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Червеният цвят е при неразпознато лице, иначе е зелен цвят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1BF78E5-8DBC-4326-9320-59CCC676FF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</a:p>
          <a:p>
            <a:pPr lvl="1"/>
            <a:r>
              <a:rPr lang="bg-BG" dirty="0"/>
              <a:t>С тази библиотека не следим кадрите, а</a:t>
            </a:r>
            <a:r>
              <a:rPr lang="en-US" dirty="0"/>
              <a:t> </a:t>
            </a:r>
            <a:r>
              <a:rPr lang="bg-BG" dirty="0"/>
              <a:t> само слушаме събитието </a:t>
            </a:r>
            <a:r>
              <a:rPr lang="en-US" dirty="0">
                <a:solidFill>
                  <a:srgbClr val="FF388C"/>
                </a:solidFill>
              </a:rPr>
              <a:t>track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Елементът </a:t>
            </a:r>
            <a:r>
              <a:rPr lang="en-US" dirty="0">
                <a:solidFill>
                  <a:srgbClr val="FF388C"/>
                </a:solidFill>
              </a:rPr>
              <a:t>&lt;canvas&gt;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е прозрачен и е насложен върху </a:t>
            </a:r>
            <a:r>
              <a:rPr lang="en-US" dirty="0">
                <a:solidFill>
                  <a:srgbClr val="FF388C"/>
                </a:solidFill>
              </a:rPr>
              <a:t>&lt;video&gt;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чрез </a:t>
            </a:r>
            <a:r>
              <a:rPr lang="en-US" dirty="0"/>
              <a:t>CSS </a:t>
            </a:r>
            <a:r>
              <a:rPr lang="bg-BG" dirty="0"/>
              <a:t>свойствата </a:t>
            </a:r>
            <a:r>
              <a:rPr lang="en-US" dirty="0">
                <a:solidFill>
                  <a:srgbClr val="FF388C"/>
                </a:solidFill>
              </a:rPr>
              <a:t>display</a:t>
            </a:r>
            <a:r>
              <a:rPr lang="en-US" dirty="0"/>
              <a:t>, </a:t>
            </a:r>
            <a:r>
              <a:rPr lang="en-US" dirty="0">
                <a:solidFill>
                  <a:srgbClr val="FF388C"/>
                </a:solidFill>
              </a:rPr>
              <a:t>position</a:t>
            </a:r>
            <a:r>
              <a:rPr lang="en-US" dirty="0"/>
              <a:t>, </a:t>
            </a:r>
            <a:r>
              <a:rPr lang="en-US" dirty="0">
                <a:solidFill>
                  <a:srgbClr val="FF388C"/>
                </a:solidFill>
              </a:rPr>
              <a:t>top</a:t>
            </a:r>
            <a:r>
              <a:rPr lang="en-US" dirty="0"/>
              <a:t>, </a:t>
            </a:r>
            <a:r>
              <a:rPr lang="en-US" dirty="0">
                <a:solidFill>
                  <a:srgbClr val="FF388C"/>
                </a:solidFill>
              </a:rPr>
              <a:t>left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z-index</a:t>
            </a:r>
          </a:p>
          <a:p>
            <a:pPr lvl="1"/>
            <a:r>
              <a:rPr lang="bg-BG" dirty="0"/>
              <a:t>Плътни правоъгълници се рисуват с </a:t>
            </a:r>
            <a:r>
              <a:rPr lang="en-US" dirty="0" err="1">
                <a:solidFill>
                  <a:srgbClr val="FF388C"/>
                </a:solidFill>
              </a:rPr>
              <a:t>fillRect</a:t>
            </a:r>
            <a:r>
              <a:rPr lang="bg-BG" dirty="0"/>
              <a:t>, а прозрачността им е с </a:t>
            </a:r>
            <a:r>
              <a:rPr lang="en-US" dirty="0" err="1">
                <a:solidFill>
                  <a:srgbClr val="FF388C"/>
                </a:solidFill>
              </a:rPr>
              <a:t>globalAlpha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предна/задна камера</a:t>
            </a:r>
          </a:p>
          <a:p>
            <a:pPr lvl="1"/>
            <a:r>
              <a:rPr lang="bg-BG" dirty="0"/>
              <a:t>Информация има избор на камера има тук: </a:t>
            </a:r>
            <a:r>
              <a:rPr lang="en-US" dirty="0">
                <a:hlinkClick r:id="rId2"/>
              </a:rPr>
              <a:t>developer.mozilla.org/en-US/docs/Web/API/MediaDevices/</a:t>
            </a:r>
            <a:r>
              <a:rPr lang="en-US" dirty="0" err="1">
                <a:hlinkClick r:id="rId2"/>
              </a:rPr>
              <a:t>getUserMedia</a:t>
            </a:r>
            <a:endParaRPr lang="bg-BG" dirty="0"/>
          </a:p>
          <a:p>
            <a:pPr lvl="1"/>
            <a:r>
              <a:rPr lang="bg-BG" dirty="0"/>
              <a:t>Избор на предна камера:</a:t>
            </a:r>
            <a:br>
              <a:rPr lang="bg-BG" dirty="0"/>
            </a:br>
            <a:r>
              <a:rPr lang="en-US" dirty="0">
                <a:solidFill>
                  <a:srgbClr val="FF388C"/>
                </a:solidFill>
              </a:rPr>
              <a:t>video:{</a:t>
            </a:r>
            <a:r>
              <a:rPr lang="en-US" dirty="0" err="1">
                <a:solidFill>
                  <a:srgbClr val="FF388C"/>
                </a:solidFill>
              </a:rPr>
              <a:t>facingMode</a:t>
            </a:r>
            <a:r>
              <a:rPr lang="en-US" dirty="0">
                <a:solidFill>
                  <a:srgbClr val="FF388C"/>
                </a:solidFill>
              </a:rPr>
              <a:t>:"user"}</a:t>
            </a:r>
            <a:br>
              <a:rPr lang="bg-BG" dirty="0">
                <a:solidFill>
                  <a:srgbClr val="FF388C"/>
                </a:solidFill>
              </a:rPr>
            </a:br>
            <a:r>
              <a:rPr lang="en-US" dirty="0">
                <a:solidFill>
                  <a:srgbClr val="FF388C"/>
                </a:solidFill>
              </a:rPr>
              <a:t>video:{</a:t>
            </a:r>
            <a:r>
              <a:rPr lang="en-US" dirty="0" err="1">
                <a:solidFill>
                  <a:srgbClr val="FF388C"/>
                </a:solidFill>
              </a:rPr>
              <a:t>facingMode</a:t>
            </a:r>
            <a:r>
              <a:rPr lang="en-US" dirty="0">
                <a:solidFill>
                  <a:srgbClr val="FF388C"/>
                </a:solidFill>
              </a:rPr>
              <a:t>:{</a:t>
            </a:r>
            <a:r>
              <a:rPr lang="en-US" dirty="0" err="1">
                <a:solidFill>
                  <a:srgbClr val="FF388C"/>
                </a:solidFill>
              </a:rPr>
              <a:t>exact:"user</a:t>
            </a:r>
            <a:r>
              <a:rPr lang="en-US" dirty="0">
                <a:solidFill>
                  <a:srgbClr val="FF388C"/>
                </a:solidFill>
              </a:rPr>
              <a:t>"}}</a:t>
            </a:r>
            <a:endParaRPr lang="bg-BG" dirty="0">
              <a:solidFill>
                <a:srgbClr val="FF388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E528594-B807-4824-AEDC-299106714A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</p:spPr>
        <p:txBody>
          <a:bodyPr>
            <a:normAutofit/>
          </a:bodyPr>
          <a:lstStyle/>
          <a:p>
            <a:r>
              <a:rPr lang="bg-BG" dirty="0"/>
              <a:t>НЛО</a:t>
            </a:r>
          </a:p>
          <a:p>
            <a:pPr lvl="1"/>
            <a:r>
              <a:rPr lang="bg-BG" dirty="0"/>
              <a:t>Формата на НЛО-тата е със </a:t>
            </a:r>
            <a:r>
              <a:rPr lang="bg-BG" dirty="0" err="1"/>
              <a:t>сплайн</a:t>
            </a:r>
            <a:r>
              <a:rPr lang="bg-BG" dirty="0"/>
              <a:t> крива </a:t>
            </a:r>
            <a:r>
              <a:rPr lang="en-US" dirty="0" err="1">
                <a:solidFill>
                  <a:srgbClr val="FF388C"/>
                </a:solidFill>
              </a:rPr>
              <a:t>SplineCurve</a:t>
            </a:r>
            <a:r>
              <a:rPr lang="bg-BG" dirty="0"/>
              <a:t>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/>
              <a:t> точки, завъртяна около ос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1DD8B7-7818-4466-868C-11C3DF83D4D1}"/>
              </a:ext>
            </a:extLst>
          </p:cNvPr>
          <p:cNvCxnSpPr>
            <a:cxnSpLocks/>
          </p:cNvCxnSpPr>
          <p:nvPr/>
        </p:nvCxnSpPr>
        <p:spPr>
          <a:xfrm>
            <a:off x="914400" y="5257799"/>
            <a:ext cx="73152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5CD54-E9BA-4F0F-9F83-1BC910E9E514}"/>
              </a:ext>
            </a:extLst>
          </p:cNvPr>
          <p:cNvCxnSpPr>
            <a:cxnSpLocks/>
          </p:cNvCxnSpPr>
          <p:nvPr/>
        </p:nvCxnSpPr>
        <p:spPr>
          <a:xfrm flipV="1">
            <a:off x="1828799" y="3124200"/>
            <a:ext cx="1" cy="3352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972CBEA-E1CB-4CBF-8A72-273BEBDE13C8}"/>
              </a:ext>
            </a:extLst>
          </p:cNvPr>
          <p:cNvSpPr/>
          <p:nvPr/>
        </p:nvSpPr>
        <p:spPr>
          <a:xfrm>
            <a:off x="838200" y="6128792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E3CD4-A7E0-4474-B733-AB1B29C2A6CA}"/>
              </a:ext>
            </a:extLst>
          </p:cNvPr>
          <p:cNvSpPr/>
          <p:nvPr/>
        </p:nvSpPr>
        <p:spPr>
          <a:xfrm>
            <a:off x="2667000" y="6107545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311AC5-DB4A-4AC1-8C4A-282A7BCE0C41}"/>
              </a:ext>
            </a:extLst>
          </p:cNvPr>
          <p:cNvSpPr/>
          <p:nvPr/>
        </p:nvSpPr>
        <p:spPr>
          <a:xfrm>
            <a:off x="4495800" y="6107545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E337A8-20DF-4BEF-82A6-90D38169DAF9}"/>
              </a:ext>
            </a:extLst>
          </p:cNvPr>
          <p:cNvSpPr/>
          <p:nvPr/>
        </p:nvSpPr>
        <p:spPr>
          <a:xfrm>
            <a:off x="7239000" y="5181600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6CFD2-8C0A-431C-8F3A-B4B79126F2A4}"/>
              </a:ext>
            </a:extLst>
          </p:cNvPr>
          <p:cNvSpPr/>
          <p:nvPr/>
        </p:nvSpPr>
        <p:spPr>
          <a:xfrm>
            <a:off x="7238999" y="4683796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CBA25C-7E6E-4CA0-B733-215129C57CA0}"/>
              </a:ext>
            </a:extLst>
          </p:cNvPr>
          <p:cNvSpPr/>
          <p:nvPr/>
        </p:nvSpPr>
        <p:spPr>
          <a:xfrm>
            <a:off x="3581400" y="4255657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18E09C-76AA-4749-BC45-AA8A4DDAED63}"/>
              </a:ext>
            </a:extLst>
          </p:cNvPr>
          <p:cNvSpPr/>
          <p:nvPr/>
        </p:nvSpPr>
        <p:spPr>
          <a:xfrm>
            <a:off x="2209800" y="3332498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88CDB0-0D91-46E7-8C7B-A58ECBA12DBB}"/>
              </a:ext>
            </a:extLst>
          </p:cNvPr>
          <p:cNvSpPr/>
          <p:nvPr/>
        </p:nvSpPr>
        <p:spPr>
          <a:xfrm>
            <a:off x="1752600" y="3334807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CE117-FEBA-4E6D-BEF2-B3959EC6339B}"/>
              </a:ext>
            </a:extLst>
          </p:cNvPr>
          <p:cNvSpPr/>
          <p:nvPr/>
        </p:nvSpPr>
        <p:spPr>
          <a:xfrm>
            <a:off x="951345" y="3404090"/>
            <a:ext cx="6472403" cy="2802748"/>
          </a:xfrm>
          <a:custGeom>
            <a:avLst/>
            <a:gdLst>
              <a:gd name="connsiteX0" fmla="*/ 1764145 w 3672636"/>
              <a:gd name="connsiteY0" fmla="*/ 17596 h 2298978"/>
              <a:gd name="connsiteX1" fmla="*/ 2484582 w 3672636"/>
              <a:gd name="connsiteY1" fmla="*/ 82251 h 2298978"/>
              <a:gd name="connsiteX2" fmla="*/ 2697018 w 3672636"/>
              <a:gd name="connsiteY2" fmla="*/ 664142 h 2298978"/>
              <a:gd name="connsiteX3" fmla="*/ 3574473 w 3672636"/>
              <a:gd name="connsiteY3" fmla="*/ 756505 h 2298978"/>
              <a:gd name="connsiteX4" fmla="*/ 3537527 w 3672636"/>
              <a:gd name="connsiteY4" fmla="*/ 1162905 h 2298978"/>
              <a:gd name="connsiteX5" fmla="*/ 2558473 w 3672636"/>
              <a:gd name="connsiteY5" fmla="*/ 2178905 h 2298978"/>
              <a:gd name="connsiteX6" fmla="*/ 748145 w 3672636"/>
              <a:gd name="connsiteY6" fmla="*/ 2225087 h 2298978"/>
              <a:gd name="connsiteX7" fmla="*/ 0 w 3672636"/>
              <a:gd name="connsiteY7" fmla="*/ 2298978 h 2298978"/>
              <a:gd name="connsiteX0" fmla="*/ 0 w 4864127"/>
              <a:gd name="connsiteY0" fmla="*/ 2104 h 2486686"/>
              <a:gd name="connsiteX1" fmla="*/ 3676073 w 4864127"/>
              <a:gd name="connsiteY1" fmla="*/ 269959 h 2486686"/>
              <a:gd name="connsiteX2" fmla="*/ 3888509 w 4864127"/>
              <a:gd name="connsiteY2" fmla="*/ 851850 h 2486686"/>
              <a:gd name="connsiteX3" fmla="*/ 4765964 w 4864127"/>
              <a:gd name="connsiteY3" fmla="*/ 944213 h 2486686"/>
              <a:gd name="connsiteX4" fmla="*/ 4729018 w 4864127"/>
              <a:gd name="connsiteY4" fmla="*/ 1350613 h 2486686"/>
              <a:gd name="connsiteX5" fmla="*/ 3749964 w 4864127"/>
              <a:gd name="connsiteY5" fmla="*/ 2366613 h 2486686"/>
              <a:gd name="connsiteX6" fmla="*/ 1939636 w 4864127"/>
              <a:gd name="connsiteY6" fmla="*/ 2412795 h 2486686"/>
              <a:gd name="connsiteX7" fmla="*/ 1191491 w 4864127"/>
              <a:gd name="connsiteY7" fmla="*/ 2486686 h 2486686"/>
              <a:gd name="connsiteX0" fmla="*/ 9236 w 4873363"/>
              <a:gd name="connsiteY0" fmla="*/ 2104 h 2763777"/>
              <a:gd name="connsiteX1" fmla="*/ 3685309 w 4873363"/>
              <a:gd name="connsiteY1" fmla="*/ 269959 h 2763777"/>
              <a:gd name="connsiteX2" fmla="*/ 3897745 w 4873363"/>
              <a:gd name="connsiteY2" fmla="*/ 851850 h 2763777"/>
              <a:gd name="connsiteX3" fmla="*/ 4775200 w 4873363"/>
              <a:gd name="connsiteY3" fmla="*/ 944213 h 2763777"/>
              <a:gd name="connsiteX4" fmla="*/ 4738254 w 4873363"/>
              <a:gd name="connsiteY4" fmla="*/ 1350613 h 2763777"/>
              <a:gd name="connsiteX5" fmla="*/ 3759200 w 4873363"/>
              <a:gd name="connsiteY5" fmla="*/ 2366613 h 2763777"/>
              <a:gd name="connsiteX6" fmla="*/ 1948872 w 4873363"/>
              <a:gd name="connsiteY6" fmla="*/ 2412795 h 2763777"/>
              <a:gd name="connsiteX7" fmla="*/ 0 w 4873363"/>
              <a:gd name="connsiteY7" fmla="*/ 2763777 h 2763777"/>
              <a:gd name="connsiteX0" fmla="*/ 9236 w 5021929"/>
              <a:gd name="connsiteY0" fmla="*/ 2244 h 2763917"/>
              <a:gd name="connsiteX1" fmla="*/ 3685309 w 5021929"/>
              <a:gd name="connsiteY1" fmla="*/ 270099 h 2763917"/>
              <a:gd name="connsiteX2" fmla="*/ 1819563 w 5021929"/>
              <a:gd name="connsiteY2" fmla="*/ 916645 h 2763917"/>
              <a:gd name="connsiteX3" fmla="*/ 4775200 w 5021929"/>
              <a:gd name="connsiteY3" fmla="*/ 944353 h 2763917"/>
              <a:gd name="connsiteX4" fmla="*/ 4738254 w 5021929"/>
              <a:gd name="connsiteY4" fmla="*/ 1350753 h 2763917"/>
              <a:gd name="connsiteX5" fmla="*/ 3759200 w 5021929"/>
              <a:gd name="connsiteY5" fmla="*/ 2366753 h 2763917"/>
              <a:gd name="connsiteX6" fmla="*/ 1948872 w 5021929"/>
              <a:gd name="connsiteY6" fmla="*/ 2412935 h 2763917"/>
              <a:gd name="connsiteX7" fmla="*/ 0 w 5021929"/>
              <a:gd name="connsiteY7" fmla="*/ 2763917 h 2763917"/>
              <a:gd name="connsiteX0" fmla="*/ 9236 w 5021929"/>
              <a:gd name="connsiteY0" fmla="*/ 60111 h 2821784"/>
              <a:gd name="connsiteX1" fmla="*/ 461818 w 5021929"/>
              <a:gd name="connsiteY1" fmla="*/ 78585 h 2821784"/>
              <a:gd name="connsiteX2" fmla="*/ 1819563 w 5021929"/>
              <a:gd name="connsiteY2" fmla="*/ 974512 h 2821784"/>
              <a:gd name="connsiteX3" fmla="*/ 4775200 w 5021929"/>
              <a:gd name="connsiteY3" fmla="*/ 1002220 h 2821784"/>
              <a:gd name="connsiteX4" fmla="*/ 4738254 w 5021929"/>
              <a:gd name="connsiteY4" fmla="*/ 1408620 h 2821784"/>
              <a:gd name="connsiteX5" fmla="*/ 3759200 w 5021929"/>
              <a:gd name="connsiteY5" fmla="*/ 2424620 h 2821784"/>
              <a:gd name="connsiteX6" fmla="*/ 1948872 w 5021929"/>
              <a:gd name="connsiteY6" fmla="*/ 2470802 h 2821784"/>
              <a:gd name="connsiteX7" fmla="*/ 0 w 5021929"/>
              <a:gd name="connsiteY7" fmla="*/ 2821784 h 2821784"/>
              <a:gd name="connsiteX0" fmla="*/ 9236 w 5527704"/>
              <a:gd name="connsiteY0" fmla="*/ 60111 h 2821784"/>
              <a:gd name="connsiteX1" fmla="*/ 461818 w 5527704"/>
              <a:gd name="connsiteY1" fmla="*/ 78585 h 2821784"/>
              <a:gd name="connsiteX2" fmla="*/ 1819563 w 5527704"/>
              <a:gd name="connsiteY2" fmla="*/ 974512 h 2821784"/>
              <a:gd name="connsiteX3" fmla="*/ 4775200 w 5527704"/>
              <a:gd name="connsiteY3" fmla="*/ 1002220 h 2821784"/>
              <a:gd name="connsiteX4" fmla="*/ 5477163 w 5527704"/>
              <a:gd name="connsiteY4" fmla="*/ 1907384 h 2821784"/>
              <a:gd name="connsiteX5" fmla="*/ 3759200 w 5527704"/>
              <a:gd name="connsiteY5" fmla="*/ 2424620 h 2821784"/>
              <a:gd name="connsiteX6" fmla="*/ 1948872 w 5527704"/>
              <a:gd name="connsiteY6" fmla="*/ 2470802 h 2821784"/>
              <a:gd name="connsiteX7" fmla="*/ 0 w 5527704"/>
              <a:gd name="connsiteY7" fmla="*/ 2821784 h 2821784"/>
              <a:gd name="connsiteX0" fmla="*/ 9236 w 5804986"/>
              <a:gd name="connsiteY0" fmla="*/ 60111 h 2821784"/>
              <a:gd name="connsiteX1" fmla="*/ 461818 w 5804986"/>
              <a:gd name="connsiteY1" fmla="*/ 78585 h 2821784"/>
              <a:gd name="connsiteX2" fmla="*/ 1819563 w 5804986"/>
              <a:gd name="connsiteY2" fmla="*/ 974512 h 2821784"/>
              <a:gd name="connsiteX3" fmla="*/ 5449454 w 5804986"/>
              <a:gd name="connsiteY3" fmla="*/ 1390147 h 2821784"/>
              <a:gd name="connsiteX4" fmla="*/ 5477163 w 5804986"/>
              <a:gd name="connsiteY4" fmla="*/ 1907384 h 2821784"/>
              <a:gd name="connsiteX5" fmla="*/ 3759200 w 5804986"/>
              <a:gd name="connsiteY5" fmla="*/ 2424620 h 2821784"/>
              <a:gd name="connsiteX6" fmla="*/ 1948872 w 5804986"/>
              <a:gd name="connsiteY6" fmla="*/ 2470802 h 2821784"/>
              <a:gd name="connsiteX7" fmla="*/ 0 w 5804986"/>
              <a:gd name="connsiteY7" fmla="*/ 2821784 h 2821784"/>
              <a:gd name="connsiteX0" fmla="*/ 9236 w 5804986"/>
              <a:gd name="connsiteY0" fmla="*/ 60111 h 2853716"/>
              <a:gd name="connsiteX1" fmla="*/ 461818 w 5804986"/>
              <a:gd name="connsiteY1" fmla="*/ 78585 h 2853716"/>
              <a:gd name="connsiteX2" fmla="*/ 1819563 w 5804986"/>
              <a:gd name="connsiteY2" fmla="*/ 974512 h 2853716"/>
              <a:gd name="connsiteX3" fmla="*/ 5449454 w 5804986"/>
              <a:gd name="connsiteY3" fmla="*/ 1390147 h 2853716"/>
              <a:gd name="connsiteX4" fmla="*/ 5477163 w 5804986"/>
              <a:gd name="connsiteY4" fmla="*/ 1907384 h 2853716"/>
              <a:gd name="connsiteX5" fmla="*/ 3759200 w 5804986"/>
              <a:gd name="connsiteY5" fmla="*/ 2424620 h 2853716"/>
              <a:gd name="connsiteX6" fmla="*/ 914400 w 5804986"/>
              <a:gd name="connsiteY6" fmla="*/ 2831020 h 2853716"/>
              <a:gd name="connsiteX7" fmla="*/ 0 w 5804986"/>
              <a:gd name="connsiteY7" fmla="*/ 2821784 h 2853716"/>
              <a:gd name="connsiteX0" fmla="*/ 9236 w 5863081"/>
              <a:gd name="connsiteY0" fmla="*/ 60111 h 2899780"/>
              <a:gd name="connsiteX1" fmla="*/ 461818 w 5863081"/>
              <a:gd name="connsiteY1" fmla="*/ 78585 h 2899780"/>
              <a:gd name="connsiteX2" fmla="*/ 1819563 w 5863081"/>
              <a:gd name="connsiteY2" fmla="*/ 974512 h 2899780"/>
              <a:gd name="connsiteX3" fmla="*/ 5449454 w 5863081"/>
              <a:gd name="connsiteY3" fmla="*/ 1390147 h 2899780"/>
              <a:gd name="connsiteX4" fmla="*/ 5477163 w 5863081"/>
              <a:gd name="connsiteY4" fmla="*/ 1907384 h 2899780"/>
              <a:gd name="connsiteX5" fmla="*/ 2724727 w 5863081"/>
              <a:gd name="connsiteY5" fmla="*/ 2831020 h 2899780"/>
              <a:gd name="connsiteX6" fmla="*/ 914400 w 5863081"/>
              <a:gd name="connsiteY6" fmla="*/ 2831020 h 2899780"/>
              <a:gd name="connsiteX7" fmla="*/ 0 w 5863081"/>
              <a:gd name="connsiteY7" fmla="*/ 2821784 h 2899780"/>
              <a:gd name="connsiteX0" fmla="*/ 9236 w 5863081"/>
              <a:gd name="connsiteY0" fmla="*/ 8203 h 2847872"/>
              <a:gd name="connsiteX1" fmla="*/ 461818 w 5863081"/>
              <a:gd name="connsiteY1" fmla="*/ 26677 h 2847872"/>
              <a:gd name="connsiteX2" fmla="*/ 1819563 w 5863081"/>
              <a:gd name="connsiteY2" fmla="*/ 922604 h 2847872"/>
              <a:gd name="connsiteX3" fmla="*/ 5449454 w 5863081"/>
              <a:gd name="connsiteY3" fmla="*/ 1338239 h 2847872"/>
              <a:gd name="connsiteX4" fmla="*/ 5477163 w 5863081"/>
              <a:gd name="connsiteY4" fmla="*/ 1855476 h 2847872"/>
              <a:gd name="connsiteX5" fmla="*/ 2724727 w 5863081"/>
              <a:gd name="connsiteY5" fmla="*/ 2779112 h 2847872"/>
              <a:gd name="connsiteX6" fmla="*/ 914400 w 5863081"/>
              <a:gd name="connsiteY6" fmla="*/ 2779112 h 2847872"/>
              <a:gd name="connsiteX7" fmla="*/ 0 w 5863081"/>
              <a:gd name="connsiteY7" fmla="*/ 2769876 h 2847872"/>
              <a:gd name="connsiteX0" fmla="*/ 9236 w 5863081"/>
              <a:gd name="connsiteY0" fmla="*/ 12165 h 2851834"/>
              <a:gd name="connsiteX1" fmla="*/ 451658 w 5863081"/>
              <a:gd name="connsiteY1" fmla="*/ 15399 h 2851834"/>
              <a:gd name="connsiteX2" fmla="*/ 1819563 w 5863081"/>
              <a:gd name="connsiteY2" fmla="*/ 926566 h 2851834"/>
              <a:gd name="connsiteX3" fmla="*/ 5449454 w 5863081"/>
              <a:gd name="connsiteY3" fmla="*/ 1342201 h 2851834"/>
              <a:gd name="connsiteX4" fmla="*/ 5477163 w 5863081"/>
              <a:gd name="connsiteY4" fmla="*/ 1859438 h 2851834"/>
              <a:gd name="connsiteX5" fmla="*/ 2724727 w 5863081"/>
              <a:gd name="connsiteY5" fmla="*/ 2783074 h 2851834"/>
              <a:gd name="connsiteX6" fmla="*/ 914400 w 5863081"/>
              <a:gd name="connsiteY6" fmla="*/ 2783074 h 2851834"/>
              <a:gd name="connsiteX7" fmla="*/ 0 w 5863081"/>
              <a:gd name="connsiteY7" fmla="*/ 2773838 h 2851834"/>
              <a:gd name="connsiteX0" fmla="*/ 9236 w 5863081"/>
              <a:gd name="connsiteY0" fmla="*/ 8547 h 2848216"/>
              <a:gd name="connsiteX1" fmla="*/ 451658 w 5863081"/>
              <a:gd name="connsiteY1" fmla="*/ 11781 h 2848216"/>
              <a:gd name="connsiteX2" fmla="*/ 1819563 w 5863081"/>
              <a:gd name="connsiteY2" fmla="*/ 922948 h 2848216"/>
              <a:gd name="connsiteX3" fmla="*/ 5449454 w 5863081"/>
              <a:gd name="connsiteY3" fmla="*/ 1338583 h 2848216"/>
              <a:gd name="connsiteX4" fmla="*/ 5477163 w 5863081"/>
              <a:gd name="connsiteY4" fmla="*/ 1855820 h 2848216"/>
              <a:gd name="connsiteX5" fmla="*/ 2724727 w 5863081"/>
              <a:gd name="connsiteY5" fmla="*/ 2779456 h 2848216"/>
              <a:gd name="connsiteX6" fmla="*/ 914400 w 5863081"/>
              <a:gd name="connsiteY6" fmla="*/ 2779456 h 2848216"/>
              <a:gd name="connsiteX7" fmla="*/ 0 w 5863081"/>
              <a:gd name="connsiteY7" fmla="*/ 2770220 h 2848216"/>
              <a:gd name="connsiteX0" fmla="*/ 9236 w 5863081"/>
              <a:gd name="connsiteY0" fmla="*/ 0 h 2839669"/>
              <a:gd name="connsiteX1" fmla="*/ 451658 w 5863081"/>
              <a:gd name="connsiteY1" fmla="*/ 3234 h 2839669"/>
              <a:gd name="connsiteX2" fmla="*/ 1819563 w 5863081"/>
              <a:gd name="connsiteY2" fmla="*/ 914401 h 2839669"/>
              <a:gd name="connsiteX3" fmla="*/ 5449454 w 5863081"/>
              <a:gd name="connsiteY3" fmla="*/ 1330036 h 2839669"/>
              <a:gd name="connsiteX4" fmla="*/ 5477163 w 5863081"/>
              <a:gd name="connsiteY4" fmla="*/ 1847273 h 2839669"/>
              <a:gd name="connsiteX5" fmla="*/ 2724727 w 5863081"/>
              <a:gd name="connsiteY5" fmla="*/ 2770909 h 2839669"/>
              <a:gd name="connsiteX6" fmla="*/ 914400 w 5863081"/>
              <a:gd name="connsiteY6" fmla="*/ 2770909 h 2839669"/>
              <a:gd name="connsiteX7" fmla="*/ 0 w 5863081"/>
              <a:gd name="connsiteY7" fmla="*/ 2761673 h 2839669"/>
              <a:gd name="connsiteX0" fmla="*/ 9236 w 5716416"/>
              <a:gd name="connsiteY0" fmla="*/ 0 h 2839669"/>
              <a:gd name="connsiteX1" fmla="*/ 451658 w 5716416"/>
              <a:gd name="connsiteY1" fmla="*/ 3234 h 2839669"/>
              <a:gd name="connsiteX2" fmla="*/ 1819563 w 5716416"/>
              <a:gd name="connsiteY2" fmla="*/ 914401 h 2839669"/>
              <a:gd name="connsiteX3" fmla="*/ 5449454 w 5716416"/>
              <a:gd name="connsiteY3" fmla="*/ 1330036 h 2839669"/>
              <a:gd name="connsiteX4" fmla="*/ 5477163 w 5716416"/>
              <a:gd name="connsiteY4" fmla="*/ 1847273 h 2839669"/>
              <a:gd name="connsiteX5" fmla="*/ 2724727 w 5716416"/>
              <a:gd name="connsiteY5" fmla="*/ 2770909 h 2839669"/>
              <a:gd name="connsiteX6" fmla="*/ 914400 w 5716416"/>
              <a:gd name="connsiteY6" fmla="*/ 2770909 h 2839669"/>
              <a:gd name="connsiteX7" fmla="*/ 0 w 5716416"/>
              <a:gd name="connsiteY7" fmla="*/ 2761673 h 2839669"/>
              <a:gd name="connsiteX0" fmla="*/ 9236 w 5576476"/>
              <a:gd name="connsiteY0" fmla="*/ 0 h 2839669"/>
              <a:gd name="connsiteX1" fmla="*/ 451658 w 5576476"/>
              <a:gd name="connsiteY1" fmla="*/ 3234 h 2839669"/>
              <a:gd name="connsiteX2" fmla="*/ 1819563 w 5576476"/>
              <a:gd name="connsiteY2" fmla="*/ 914401 h 2839669"/>
              <a:gd name="connsiteX3" fmla="*/ 5449454 w 5576476"/>
              <a:gd name="connsiteY3" fmla="*/ 1330036 h 2839669"/>
              <a:gd name="connsiteX4" fmla="*/ 5477163 w 5576476"/>
              <a:gd name="connsiteY4" fmla="*/ 1847273 h 2839669"/>
              <a:gd name="connsiteX5" fmla="*/ 2724727 w 5576476"/>
              <a:gd name="connsiteY5" fmla="*/ 2770909 h 2839669"/>
              <a:gd name="connsiteX6" fmla="*/ 914400 w 5576476"/>
              <a:gd name="connsiteY6" fmla="*/ 2770909 h 2839669"/>
              <a:gd name="connsiteX7" fmla="*/ 0 w 5576476"/>
              <a:gd name="connsiteY7" fmla="*/ 2761673 h 2839669"/>
              <a:gd name="connsiteX0" fmla="*/ 9236 w 5576476"/>
              <a:gd name="connsiteY0" fmla="*/ 0 h 2783231"/>
              <a:gd name="connsiteX1" fmla="*/ 451658 w 5576476"/>
              <a:gd name="connsiteY1" fmla="*/ 3234 h 2783231"/>
              <a:gd name="connsiteX2" fmla="*/ 1819563 w 5576476"/>
              <a:gd name="connsiteY2" fmla="*/ 914401 h 2783231"/>
              <a:gd name="connsiteX3" fmla="*/ 5449454 w 5576476"/>
              <a:gd name="connsiteY3" fmla="*/ 1330036 h 2783231"/>
              <a:gd name="connsiteX4" fmla="*/ 5477163 w 5576476"/>
              <a:gd name="connsiteY4" fmla="*/ 1847273 h 2783231"/>
              <a:gd name="connsiteX5" fmla="*/ 2724727 w 5576476"/>
              <a:gd name="connsiteY5" fmla="*/ 2770909 h 2783231"/>
              <a:gd name="connsiteX6" fmla="*/ 914400 w 5576476"/>
              <a:gd name="connsiteY6" fmla="*/ 2770909 h 2783231"/>
              <a:gd name="connsiteX7" fmla="*/ 0 w 5576476"/>
              <a:gd name="connsiteY7" fmla="*/ 2761673 h 2783231"/>
              <a:gd name="connsiteX0" fmla="*/ 9236 w 5576476"/>
              <a:gd name="connsiteY0" fmla="*/ 0 h 2796774"/>
              <a:gd name="connsiteX1" fmla="*/ 451658 w 5576476"/>
              <a:gd name="connsiteY1" fmla="*/ 3234 h 2796774"/>
              <a:gd name="connsiteX2" fmla="*/ 1819563 w 5576476"/>
              <a:gd name="connsiteY2" fmla="*/ 914401 h 2796774"/>
              <a:gd name="connsiteX3" fmla="*/ 5449454 w 5576476"/>
              <a:gd name="connsiteY3" fmla="*/ 1330036 h 2796774"/>
              <a:gd name="connsiteX4" fmla="*/ 5477163 w 5576476"/>
              <a:gd name="connsiteY4" fmla="*/ 1847273 h 2796774"/>
              <a:gd name="connsiteX5" fmla="*/ 2724727 w 5576476"/>
              <a:gd name="connsiteY5" fmla="*/ 2770909 h 2796774"/>
              <a:gd name="connsiteX6" fmla="*/ 914400 w 5576476"/>
              <a:gd name="connsiteY6" fmla="*/ 2770909 h 2796774"/>
              <a:gd name="connsiteX7" fmla="*/ 0 w 5576476"/>
              <a:gd name="connsiteY7" fmla="*/ 2761673 h 2796774"/>
              <a:gd name="connsiteX0" fmla="*/ 9236 w 5576476"/>
              <a:gd name="connsiteY0" fmla="*/ 4129 h 2800903"/>
              <a:gd name="connsiteX1" fmla="*/ 451658 w 5576476"/>
              <a:gd name="connsiteY1" fmla="*/ 7363 h 2800903"/>
              <a:gd name="connsiteX2" fmla="*/ 1819563 w 5576476"/>
              <a:gd name="connsiteY2" fmla="*/ 918530 h 2800903"/>
              <a:gd name="connsiteX3" fmla="*/ 5449454 w 5576476"/>
              <a:gd name="connsiteY3" fmla="*/ 1334165 h 2800903"/>
              <a:gd name="connsiteX4" fmla="*/ 5477163 w 5576476"/>
              <a:gd name="connsiteY4" fmla="*/ 1851402 h 2800903"/>
              <a:gd name="connsiteX5" fmla="*/ 2724727 w 5576476"/>
              <a:gd name="connsiteY5" fmla="*/ 2775038 h 2800903"/>
              <a:gd name="connsiteX6" fmla="*/ 914400 w 5576476"/>
              <a:gd name="connsiteY6" fmla="*/ 2775038 h 2800903"/>
              <a:gd name="connsiteX7" fmla="*/ 0 w 5576476"/>
              <a:gd name="connsiteY7" fmla="*/ 2765802 h 2800903"/>
              <a:gd name="connsiteX0" fmla="*/ 905163 w 6472403"/>
              <a:gd name="connsiteY0" fmla="*/ 4129 h 2802748"/>
              <a:gd name="connsiteX1" fmla="*/ 1347585 w 6472403"/>
              <a:gd name="connsiteY1" fmla="*/ 7363 h 2802748"/>
              <a:gd name="connsiteX2" fmla="*/ 2715490 w 6472403"/>
              <a:gd name="connsiteY2" fmla="*/ 918530 h 2802748"/>
              <a:gd name="connsiteX3" fmla="*/ 6345381 w 6472403"/>
              <a:gd name="connsiteY3" fmla="*/ 1334165 h 2802748"/>
              <a:gd name="connsiteX4" fmla="*/ 6373090 w 6472403"/>
              <a:gd name="connsiteY4" fmla="*/ 1851402 h 2802748"/>
              <a:gd name="connsiteX5" fmla="*/ 3620654 w 6472403"/>
              <a:gd name="connsiteY5" fmla="*/ 2775038 h 2802748"/>
              <a:gd name="connsiteX6" fmla="*/ 1810327 w 6472403"/>
              <a:gd name="connsiteY6" fmla="*/ 2775038 h 2802748"/>
              <a:gd name="connsiteX7" fmla="*/ 0 w 6472403"/>
              <a:gd name="connsiteY7" fmla="*/ 2802748 h 280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2403" h="2802748">
                <a:moveTo>
                  <a:pt x="905163" y="4129"/>
                </a:moveTo>
                <a:cubicBezTo>
                  <a:pt x="1187642" y="13057"/>
                  <a:pt x="998758" y="-11571"/>
                  <a:pt x="1347585" y="7363"/>
                </a:cubicBezTo>
                <a:cubicBezTo>
                  <a:pt x="1696412" y="26297"/>
                  <a:pt x="1882524" y="697396"/>
                  <a:pt x="2715490" y="918530"/>
                </a:cubicBezTo>
                <a:cubicBezTo>
                  <a:pt x="3548456" y="1139664"/>
                  <a:pt x="6162501" y="1254886"/>
                  <a:pt x="6345381" y="1334165"/>
                </a:cubicBezTo>
                <a:cubicBezTo>
                  <a:pt x="6528261" y="1413444"/>
                  <a:pt x="6491931" y="1773817"/>
                  <a:pt x="6373090" y="1851402"/>
                </a:cubicBezTo>
                <a:cubicBezTo>
                  <a:pt x="6254249" y="1928987"/>
                  <a:pt x="4304914" y="2717619"/>
                  <a:pt x="3620654" y="2775038"/>
                </a:cubicBezTo>
                <a:cubicBezTo>
                  <a:pt x="2936394" y="2832457"/>
                  <a:pt x="2413769" y="2770420"/>
                  <a:pt x="1810327" y="2775038"/>
                </a:cubicBezTo>
                <a:cubicBezTo>
                  <a:pt x="1206885" y="2779656"/>
                  <a:pt x="160866" y="2775808"/>
                  <a:pt x="0" y="280274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72EA4D6-2D47-4D4F-B33F-9A2BDD846E14}"/>
              </a:ext>
            </a:extLst>
          </p:cNvPr>
          <p:cNvSpPr/>
          <p:nvPr/>
        </p:nvSpPr>
        <p:spPr>
          <a:xfrm>
            <a:off x="1524000" y="4838699"/>
            <a:ext cx="609598" cy="148936"/>
          </a:xfrm>
          <a:prstGeom prst="arc">
            <a:avLst>
              <a:gd name="adj1" fmla="val 19699659"/>
              <a:gd name="adj2" fmla="val 12506571"/>
            </a:avLst>
          </a:prstGeom>
          <a:ln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11C0B629-0864-419D-84A6-B2DAD03B1BC6}"/>
              </a:ext>
            </a:extLst>
          </p:cNvPr>
          <p:cNvSpPr/>
          <p:nvPr/>
        </p:nvSpPr>
        <p:spPr>
          <a:xfrm>
            <a:off x="1524000" y="4533901"/>
            <a:ext cx="609598" cy="148936"/>
          </a:xfrm>
          <a:prstGeom prst="arc">
            <a:avLst>
              <a:gd name="adj1" fmla="val 19699659"/>
              <a:gd name="adj2" fmla="val 12506571"/>
            </a:avLst>
          </a:prstGeom>
          <a:ln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51B07F4-403A-44CF-831A-AAB4842F37A2}"/>
              </a:ext>
            </a:extLst>
          </p:cNvPr>
          <p:cNvSpPr/>
          <p:nvPr/>
        </p:nvSpPr>
        <p:spPr>
          <a:xfrm>
            <a:off x="1524000" y="4234293"/>
            <a:ext cx="609598" cy="148936"/>
          </a:xfrm>
          <a:prstGeom prst="arc">
            <a:avLst>
              <a:gd name="adj1" fmla="val 19699659"/>
              <a:gd name="adj2" fmla="val 12506571"/>
            </a:avLst>
          </a:prstGeom>
          <a:ln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6C21B1C2-1B66-4A95-9D0F-FCA4075EC312}"/>
              </a:ext>
            </a:extLst>
          </p:cNvPr>
          <p:cNvSpPr/>
          <p:nvPr/>
        </p:nvSpPr>
        <p:spPr>
          <a:xfrm>
            <a:off x="1524000" y="3941950"/>
            <a:ext cx="609598" cy="148936"/>
          </a:xfrm>
          <a:prstGeom prst="arc">
            <a:avLst>
              <a:gd name="adj1" fmla="val 19699659"/>
              <a:gd name="adj2" fmla="val 12506571"/>
            </a:avLst>
          </a:prstGeom>
          <a:ln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F4843F-31C4-4555-B119-F8D01B12F033}"/>
              </a:ext>
            </a:extLst>
          </p:cNvPr>
          <p:cNvGrpSpPr/>
          <p:nvPr/>
        </p:nvGrpSpPr>
        <p:grpSpPr>
          <a:xfrm>
            <a:off x="5562600" y="3423616"/>
            <a:ext cx="838197" cy="1131864"/>
            <a:chOff x="136728" y="4218549"/>
            <a:chExt cx="838197" cy="1999885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5A1EF720-8EEB-479A-8199-1DCE06A1E676}"/>
                </a:ext>
              </a:extLst>
            </p:cNvPr>
            <p:cNvSpPr txBox="1">
              <a:spLocks/>
            </p:cNvSpPr>
            <p:nvPr/>
          </p:nvSpPr>
          <p:spPr>
            <a:xfrm>
              <a:off x="136728" y="4218549"/>
              <a:ext cx="838197" cy="11237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Не е чепик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DBC2E0-E75E-4FA6-B52D-131B7B92B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29" y="4218549"/>
              <a:ext cx="1" cy="199988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Не е класически вид, но образът ѝ ще е малък и ще мине бързо – няма да видим дефектите</a:t>
            </a: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22083EA4-6108-48CB-A347-24F4B4EEB8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ECEBD5-D133-4BF7-B085-62BA4BB155F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Движение</a:t>
                </a:r>
              </a:p>
              <a:p>
                <a:pPr lvl="1"/>
                <a:r>
                  <a:rPr lang="bg-BG" dirty="0"/>
                  <a:t>Траекторията е с квадратична крива на </a:t>
                </a:r>
                <a:r>
                  <a:rPr lang="bg-BG" dirty="0" err="1"/>
                  <a:t>Безие</a:t>
                </a:r>
                <a:r>
                  <a:rPr lang="bg-BG" dirty="0"/>
                  <a:t> </a:t>
                </a:r>
                <a:r>
                  <a:rPr lang="en-US" dirty="0">
                    <a:solidFill>
                      <a:srgbClr val="FF388C"/>
                    </a:solidFill>
                  </a:rPr>
                  <a:t>QuadraticBezierCurve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Дефинира се с три точки – от начална, покрай междинна и до крайна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ECEBD5-D133-4BF7-B085-62BA4BB15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2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997D8A5-E7E7-4FE1-86E1-A92B1B870D8C}"/>
              </a:ext>
            </a:extLst>
          </p:cNvPr>
          <p:cNvGrpSpPr/>
          <p:nvPr/>
        </p:nvGrpSpPr>
        <p:grpSpPr>
          <a:xfrm>
            <a:off x="7315199" y="3078352"/>
            <a:ext cx="1066801" cy="1474202"/>
            <a:chOff x="-320472" y="4218549"/>
            <a:chExt cx="1066801" cy="2604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C23FBCF6-3A01-4B30-B2BA-33DA88EE796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20472" y="4218549"/>
                  <a:ext cx="1066801" cy="11237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Начална 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C23FBCF6-3A01-4B30-B2BA-33DA88EE7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0472" y="4218549"/>
                  <a:ext cx="1066801" cy="1123742"/>
                </a:xfrm>
                <a:prstGeom prst="rect">
                  <a:avLst/>
                </a:prstGeom>
                <a:blipFill>
                  <a:blip r:embed="rId3"/>
                  <a:stretch>
                    <a:fillRect l="-4545" t="-5714" r="-340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B8605A-9E2F-4038-80DF-4F7F50828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20472" y="4218549"/>
              <a:ext cx="1" cy="260476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C63D9-204A-422F-9540-05FD1137E24B}"/>
              </a:ext>
            </a:extLst>
          </p:cNvPr>
          <p:cNvGrpSpPr/>
          <p:nvPr/>
        </p:nvGrpSpPr>
        <p:grpSpPr>
          <a:xfrm>
            <a:off x="4648200" y="5536202"/>
            <a:ext cx="3200399" cy="635998"/>
            <a:chOff x="-2225472" y="4218549"/>
            <a:chExt cx="3200399" cy="1123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E49745AC-9267-4306-A3AA-1B36155644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20472" y="4218549"/>
                  <a:ext cx="1295398" cy="11237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Междинна 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E49745AC-9267-4306-A3AA-1B3615564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0472" y="4218549"/>
                  <a:ext cx="1295398" cy="1123742"/>
                </a:xfrm>
                <a:prstGeom prst="rect">
                  <a:avLst/>
                </a:prstGeom>
                <a:blipFill>
                  <a:blip r:embed="rId4"/>
                  <a:stretch>
                    <a:fillRect l="-3756" t="-4717" r="-469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BC6DB3-794D-4220-9539-77AB075C2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25472" y="4218549"/>
              <a:ext cx="32003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2A865F-39F1-4AA8-9201-A4C19F71D409}"/>
              </a:ext>
            </a:extLst>
          </p:cNvPr>
          <p:cNvGrpSpPr/>
          <p:nvPr/>
        </p:nvGrpSpPr>
        <p:grpSpPr>
          <a:xfrm>
            <a:off x="833579" y="3765154"/>
            <a:ext cx="990601" cy="2048883"/>
            <a:chOff x="-244272" y="1722129"/>
            <a:chExt cx="990601" cy="3620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F8C1FBEE-7BE3-4D93-81E6-65F085B335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44272" y="4218549"/>
                  <a:ext cx="990601" cy="11237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Крайна 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F8C1FBEE-7BE3-4D93-81E6-65F085B33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4272" y="4218549"/>
                  <a:ext cx="990601" cy="1123742"/>
                </a:xfrm>
                <a:prstGeom prst="rect">
                  <a:avLst/>
                </a:prstGeom>
                <a:blipFill>
                  <a:blip r:embed="rId5"/>
                  <a:stretch>
                    <a:fillRect t="-4717" r="-797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E22DFD-4CFF-4406-B3EB-150DC69BE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329" y="1722129"/>
              <a:ext cx="0" cy="360792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90500-1247-43C3-9C84-6B072C417C96}"/>
              </a:ext>
            </a:extLst>
          </p:cNvPr>
          <p:cNvCxnSpPr>
            <a:cxnSpLocks/>
          </p:cNvCxnSpPr>
          <p:nvPr/>
        </p:nvCxnSpPr>
        <p:spPr>
          <a:xfrm>
            <a:off x="1143000" y="3236976"/>
            <a:ext cx="3877056" cy="261518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DEACE-0D7A-4B22-A795-2F1C09A15FBA}"/>
              </a:ext>
            </a:extLst>
          </p:cNvPr>
          <p:cNvCxnSpPr>
            <a:cxnSpLocks/>
          </p:cNvCxnSpPr>
          <p:nvPr/>
        </p:nvCxnSpPr>
        <p:spPr>
          <a:xfrm flipH="1">
            <a:off x="4105657" y="4368800"/>
            <a:ext cx="3971543" cy="1337056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7346115-6F81-4AFE-AA35-F0FBEF8B224B}"/>
              </a:ext>
            </a:extLst>
          </p:cNvPr>
          <p:cNvSpPr/>
          <p:nvPr/>
        </p:nvSpPr>
        <p:spPr>
          <a:xfrm>
            <a:off x="4495800" y="5466954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D6A79B-A70D-4ED6-A461-6ED722ACD9E8}"/>
              </a:ext>
            </a:extLst>
          </p:cNvPr>
          <p:cNvSpPr/>
          <p:nvPr/>
        </p:nvSpPr>
        <p:spPr>
          <a:xfrm>
            <a:off x="1828800" y="3702810"/>
            <a:ext cx="5486400" cy="1529296"/>
          </a:xfrm>
          <a:custGeom>
            <a:avLst/>
            <a:gdLst>
              <a:gd name="connsiteX0" fmla="*/ 0 w 6011323"/>
              <a:gd name="connsiteY0" fmla="*/ 0 h 1022637"/>
              <a:gd name="connsiteX1" fmla="*/ 5486400 w 6011323"/>
              <a:gd name="connsiteY1" fmla="*/ 932872 h 1022637"/>
              <a:gd name="connsiteX2" fmla="*/ 5477164 w 6011323"/>
              <a:gd name="connsiteY2" fmla="*/ 932872 h 1022637"/>
              <a:gd name="connsiteX0" fmla="*/ 0 w 5872188"/>
              <a:gd name="connsiteY0" fmla="*/ 0 h 1807531"/>
              <a:gd name="connsiteX1" fmla="*/ 5486400 w 5872188"/>
              <a:gd name="connsiteY1" fmla="*/ 932872 h 1807531"/>
              <a:gd name="connsiteX2" fmla="*/ 5116945 w 5872188"/>
              <a:gd name="connsiteY2" fmla="*/ 1801090 h 1807531"/>
              <a:gd name="connsiteX0" fmla="*/ 0 w 5486400"/>
              <a:gd name="connsiteY0" fmla="*/ 0 h 932872"/>
              <a:gd name="connsiteX1" fmla="*/ 5486400 w 5486400"/>
              <a:gd name="connsiteY1" fmla="*/ 932872 h 932872"/>
              <a:gd name="connsiteX0" fmla="*/ 0 w 5486400"/>
              <a:gd name="connsiteY0" fmla="*/ 0 h 1217895"/>
              <a:gd name="connsiteX1" fmla="*/ 5486400 w 5486400"/>
              <a:gd name="connsiteY1" fmla="*/ 932872 h 1217895"/>
              <a:gd name="connsiteX0" fmla="*/ 0 w 5486400"/>
              <a:gd name="connsiteY0" fmla="*/ 0 h 1529296"/>
              <a:gd name="connsiteX1" fmla="*/ 5486400 w 5486400"/>
              <a:gd name="connsiteY1" fmla="*/ 932872 h 152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6400" h="1529296">
                <a:moveTo>
                  <a:pt x="0" y="0"/>
                </a:moveTo>
                <a:cubicBezTo>
                  <a:pt x="2743200" y="1844193"/>
                  <a:pt x="2740121" y="1842654"/>
                  <a:pt x="5486400" y="9328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F22D4-89A8-47B4-8493-0B081D330D73}"/>
              </a:ext>
            </a:extLst>
          </p:cNvPr>
          <p:cNvSpPr/>
          <p:nvPr/>
        </p:nvSpPr>
        <p:spPr>
          <a:xfrm>
            <a:off x="7239000" y="4552554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67C7D3-4DEF-4316-BEDA-31CDE863A3D0}"/>
              </a:ext>
            </a:extLst>
          </p:cNvPr>
          <p:cNvSpPr/>
          <p:nvPr/>
        </p:nvSpPr>
        <p:spPr>
          <a:xfrm>
            <a:off x="1752600" y="3622950"/>
            <a:ext cx="152399" cy="1523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56849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A55380-E54E-478E-8C13-A226DBD66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Пускане на лаптоп</a:t>
            </a:r>
          </a:p>
          <a:p>
            <a:pPr lvl="1"/>
            <a:r>
              <a:rPr lang="bg-BG" dirty="0"/>
              <a:t>Без видео и без жироскоп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41EB113-6B21-4D53-A3E3-8127818CF4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3454706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C1950F-4BFE-4998-BC5D-D145CA46C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Реален тест през смартфон</a:t>
            </a:r>
          </a:p>
          <a:p>
            <a:pPr lvl="1"/>
            <a:r>
              <a:rPr lang="bg-BG" dirty="0"/>
              <a:t>Без фокусиране, с треперене, ниско качество</a:t>
            </a:r>
          </a:p>
        </p:txBody>
      </p:sp>
      <p:pic>
        <p:nvPicPr>
          <p:cNvPr id="4" name="S1009-UFO">
            <a:hlinkClick r:id="" action="ppaction://media"/>
            <a:extLst>
              <a:ext uri="{FF2B5EF4-FFF2-40B4-BE49-F238E27FC236}">
                <a16:creationId xmlns:a16="http://schemas.microsoft.com/office/drawing/2014/main" id="{78517FC4-CF2E-4A82-A415-E0B4038A32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094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Лице от точки</a:t>
                </a:r>
              </a:p>
              <a:p>
                <a:pPr lvl="1"/>
                <a:r>
                  <a:rPr lang="bg-BG" dirty="0"/>
                  <a:t>При разпознаване на образ библиотеката връща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масив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71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точки</a:t>
                </a:r>
                <a:endParaRPr lang="bg-BG" dirty="0"/>
              </a:p>
              <a:p>
                <a:pPr lvl="1"/>
                <a:r>
                  <a:rPr lang="bg-BG" dirty="0"/>
                  <a:t>За всяка от тях правим по една малка окръжност в масива </a:t>
                </a:r>
                <a:r>
                  <a:rPr lang="en-US" dirty="0">
                    <a:solidFill>
                      <a:srgbClr val="FF388C"/>
                    </a:solidFill>
                  </a:rPr>
                  <a:t>objects</a:t>
                </a:r>
              </a:p>
              <a:p>
                <a:pPr lvl="1"/>
                <a:r>
                  <a:rPr lang="bg-BG" dirty="0"/>
                  <a:t>За всяка отсечка между две точки </a:t>
                </a:r>
                <a:r>
                  <a:rPr lang="en-US" dirty="0"/>
                  <a:t>(</a:t>
                </a:r>
                <a:r>
                  <a:rPr lang="bg-BG" dirty="0"/>
                  <a:t>описани са в </a:t>
                </a:r>
                <a:r>
                  <a:rPr lang="en-US" dirty="0">
                    <a:solidFill>
                      <a:srgbClr val="FF388C"/>
                    </a:solidFill>
                  </a:rPr>
                  <a:t>links</a:t>
                </a:r>
                <a:r>
                  <a:rPr lang="en-US" dirty="0"/>
                  <a:t>) </a:t>
                </a:r>
                <a:r>
                  <a:rPr lang="bg-BG" dirty="0"/>
                  <a:t>има правоъгълник в масива </a:t>
                </a:r>
                <a:r>
                  <a:rPr lang="en-US" dirty="0">
                    <a:solidFill>
                      <a:srgbClr val="FF388C"/>
                    </a:solidFill>
                  </a:rPr>
                  <a:t>lines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003B2D9-069A-451B-92B3-3497637253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Използване на библиотеката</a:t>
                </a:r>
              </a:p>
              <a:p>
                <a:pPr lvl="1"/>
                <a:r>
                  <a:rPr lang="bg-BG" dirty="0"/>
                  <a:t>Създава се инстанция с </a:t>
                </a:r>
                <a:r>
                  <a:rPr lang="en-US" dirty="0">
                    <a:solidFill>
                      <a:srgbClr val="FF388C"/>
                    </a:solidFill>
                  </a:rPr>
                  <a:t>new </a:t>
                </a:r>
                <a:r>
                  <a:rPr lang="en-US" dirty="0" err="1">
                    <a:solidFill>
                      <a:srgbClr val="FF388C"/>
                    </a:solidFill>
                  </a:rPr>
                  <a:t>clm.tracker</a:t>
                </a:r>
                <a:r>
                  <a:rPr lang="en-US" dirty="0">
                    <a:solidFill>
                      <a:srgbClr val="FF388C"/>
                    </a:solidFill>
                  </a:rPr>
                  <a:t>()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Инициализира се с метода </a:t>
                </a:r>
                <a:r>
                  <a:rPr lang="en-US" dirty="0" err="1">
                    <a:solidFill>
                      <a:srgbClr val="FF388C"/>
                    </a:solidFill>
                  </a:rPr>
                  <a:t>init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След зареждане на видеото разпознаването се стартира с метода </a:t>
                </a:r>
                <a:r>
                  <a:rPr lang="en-US" dirty="0">
                    <a:solidFill>
                      <a:srgbClr val="FF388C"/>
                    </a:solidFill>
                  </a:rPr>
                  <a:t>start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На всеки кадър от анимационния цикъл проверяваме резултата на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getCurrentPosition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Ако е </a:t>
                </a:r>
                <a:r>
                  <a:rPr lang="en-US" dirty="0">
                    <a:solidFill>
                      <a:srgbClr val="FF388C"/>
                    </a:solidFill>
                  </a:rPr>
                  <a:t>false</a:t>
                </a:r>
                <a:r>
                  <a:rPr lang="en-US" dirty="0"/>
                  <a:t>,</a:t>
                </a:r>
                <a:r>
                  <a:rPr lang="bg-BG" dirty="0"/>
                  <a:t> то няма разпознато лице</a:t>
                </a:r>
              </a:p>
              <a:p>
                <a:pPr lvl="1"/>
                <a:r>
                  <a:rPr lang="bg-BG" dirty="0"/>
                  <a:t>Ако е масив, то има разпознато лице и съдържанието е</a:t>
                </a:r>
                <a:r>
                  <a:rPr lang="en-US" dirty="0"/>
                  <a:t> </a:t>
                </a:r>
                <a:r>
                  <a:rPr lang="bg-BG" dirty="0"/>
                  <a:t>масив от координатите на точки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003B2D9-069A-451B-92B3-349763725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5217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Показва се и резултатът на метода </a:t>
            </a:r>
            <a:r>
              <a:rPr lang="en-US" dirty="0" err="1">
                <a:solidFill>
                  <a:srgbClr val="FF388C"/>
                </a:solidFill>
              </a:rPr>
              <a:t>getScore</a:t>
            </a:r>
            <a:r>
              <a:rPr lang="bg-BG" dirty="0"/>
              <a:t> като процент (каквото и да значи)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A53C1D-D921-4F2B-95DD-6A37F9E640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избиране на предна камера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B3D7588-9C3E-40EC-A4CA-D41F7DB11D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291212-72C8-4A40-93CE-A4E1DA00E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избор на задна камера, вместо </a:t>
            </a:r>
            <a:r>
              <a:rPr lang="en-US" dirty="0">
                <a:solidFill>
                  <a:srgbClr val="FF388C"/>
                </a:solidFill>
              </a:rPr>
              <a:t>user</a:t>
            </a:r>
            <a:r>
              <a:rPr lang="en-US" dirty="0"/>
              <a:t> </a:t>
            </a:r>
            <a:r>
              <a:rPr lang="bg-BG" dirty="0"/>
              <a:t>трябва опцията </a:t>
            </a:r>
            <a:r>
              <a:rPr lang="en-US" dirty="0" err="1">
                <a:solidFill>
                  <a:srgbClr val="FF388C"/>
                </a:solidFill>
              </a:rPr>
              <a:t>facingMode</a:t>
            </a:r>
            <a:r>
              <a:rPr lang="en-US" dirty="0"/>
              <a:t> </a:t>
            </a:r>
            <a:r>
              <a:rPr lang="bg-BG" dirty="0"/>
              <a:t>да е </a:t>
            </a:r>
            <a:r>
              <a:rPr lang="en-US" dirty="0">
                <a:solidFill>
                  <a:srgbClr val="FF388C"/>
                </a:solidFill>
              </a:rPr>
              <a:t>environment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8A11E45-D5C8-49AD-865A-7D871380CF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06282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Черно-бяла снимка</a:t>
            </a:r>
          </a:p>
          <a:p>
            <a:pPr lvl="1"/>
            <a:r>
              <a:rPr lang="bg-BG" dirty="0"/>
              <a:t>Скриване на видеото може да е чрез </a:t>
            </a:r>
            <a:r>
              <a:rPr lang="en-US" dirty="0"/>
              <a:t>CSS</a:t>
            </a:r>
            <a:r>
              <a:rPr lang="bg-BG" dirty="0"/>
              <a:t> с </a:t>
            </a:r>
            <a:r>
              <a:rPr lang="en-US" dirty="0">
                <a:solidFill>
                  <a:srgbClr val="FF388C"/>
                </a:solidFill>
              </a:rPr>
              <a:t>display: none</a:t>
            </a:r>
            <a:r>
              <a:rPr lang="bg-BG" dirty="0"/>
              <a:t> на тага </a:t>
            </a:r>
            <a:r>
              <a:rPr lang="en-US" dirty="0">
                <a:solidFill>
                  <a:srgbClr val="FF388C"/>
                </a:solidFill>
              </a:rPr>
              <a:t>&lt;video&gt;</a:t>
            </a:r>
            <a:r>
              <a:rPr lang="bg-BG" dirty="0"/>
              <a:t>…</a:t>
            </a:r>
            <a:endParaRPr lang="en-US" dirty="0"/>
          </a:p>
          <a:p>
            <a:pPr lvl="1"/>
            <a:r>
              <a:rPr lang="bg-BG" dirty="0"/>
              <a:t>Но е избран</a:t>
            </a:r>
            <a:r>
              <a:rPr lang="en-US" dirty="0"/>
              <a:t>o</a:t>
            </a:r>
            <a:r>
              <a:rPr lang="bg-BG" dirty="0"/>
              <a:t> програмно </a:t>
            </a:r>
            <a:r>
              <a:rPr lang="en-US" dirty="0"/>
              <a:t>(</a:t>
            </a:r>
            <a:r>
              <a:rPr lang="bg-BG" dirty="0"/>
              <a:t>ръчно) създаване на видео, без </a:t>
            </a:r>
            <a:r>
              <a:rPr lang="en-US" dirty="0"/>
              <a:t>HTML</a:t>
            </a:r>
            <a:r>
              <a:rPr lang="bg-BG" dirty="0"/>
              <a:t> елемент, чрез метода </a:t>
            </a:r>
            <a:r>
              <a:rPr lang="en-US" dirty="0" err="1">
                <a:solidFill>
                  <a:srgbClr val="FF388C"/>
                </a:solidFill>
              </a:rPr>
              <a:t>createElement</a:t>
            </a:r>
            <a:r>
              <a:rPr lang="en-US" dirty="0">
                <a:solidFill>
                  <a:srgbClr val="FF388C"/>
                </a:solidFill>
              </a:rPr>
              <a:t>('video</a:t>
            </a:r>
            <a:r>
              <a:rPr lang="bg-BG" dirty="0">
                <a:solidFill>
                  <a:srgbClr val="FF388C"/>
                </a:solidFill>
              </a:rPr>
              <a:t>'</a:t>
            </a:r>
            <a:r>
              <a:rPr lang="en-US" dirty="0">
                <a:solidFill>
                  <a:srgbClr val="FF388C"/>
                </a:solidFill>
              </a:rPr>
              <a:t>)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Пускането на видео е с </a:t>
            </a:r>
            <a:r>
              <a:rPr lang="en-US" dirty="0" err="1">
                <a:solidFill>
                  <a:srgbClr val="FF388C"/>
                </a:solidFill>
              </a:rPr>
              <a:t>video.play</a:t>
            </a:r>
            <a:r>
              <a:rPr lang="en-US" dirty="0">
                <a:solidFill>
                  <a:srgbClr val="FF388C"/>
                </a:solidFill>
              </a:rPr>
              <a:t>()</a:t>
            </a:r>
            <a:endParaRPr lang="bg-BG" dirty="0">
              <a:solidFill>
                <a:srgbClr val="FF388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2C7C5-400E-4E39-8310-E57A4051C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Вземане на кадър</a:t>
            </a:r>
          </a:p>
          <a:p>
            <a:pPr lvl="1"/>
            <a:r>
              <a:rPr lang="bg-BG" dirty="0"/>
              <a:t>Не се знае кога ще тръгне видеото (това става асинхронно), за да вземем кадър</a:t>
            </a:r>
          </a:p>
          <a:p>
            <a:pPr lvl="1"/>
            <a:r>
              <a:rPr lang="bg-BG" dirty="0"/>
              <a:t>Слушаме за събитието </a:t>
            </a:r>
            <a:r>
              <a:rPr lang="en-US" dirty="0" err="1">
                <a:solidFill>
                  <a:srgbClr val="FF388C"/>
                </a:solidFill>
              </a:rPr>
              <a:t>onplaying</a:t>
            </a:r>
            <a:r>
              <a:rPr lang="bg-BG" dirty="0"/>
              <a:t>, което се активира при тръгване на видеото</a:t>
            </a:r>
          </a:p>
          <a:p>
            <a:r>
              <a:rPr lang="bg-BG" dirty="0"/>
              <a:t>Черно-бял образ</a:t>
            </a:r>
          </a:p>
          <a:p>
            <a:pPr lvl="1"/>
            <a:r>
              <a:rPr lang="bg-BG" dirty="0"/>
              <a:t>Могат да се променят реалните данни, но това беше в лекцията</a:t>
            </a:r>
          </a:p>
          <a:p>
            <a:pPr lvl="1"/>
            <a:r>
              <a:rPr lang="bg-BG" dirty="0"/>
              <a:t>Тук е със </a:t>
            </a:r>
            <a:r>
              <a:rPr lang="en-US" dirty="0"/>
              <a:t>CSS</a:t>
            </a:r>
            <a:r>
              <a:rPr lang="bg-BG" dirty="0"/>
              <a:t> стил с </a:t>
            </a:r>
            <a:r>
              <a:rPr lang="en-US" dirty="0">
                <a:solidFill>
                  <a:srgbClr val="FF388C"/>
                </a:solidFill>
              </a:rPr>
              <a:t>filter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grayscale</a:t>
            </a:r>
            <a:r>
              <a:rPr lang="bg-BG" dirty="0"/>
              <a:t>, без да се променят данните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7185615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Черно-бяла моментна снимка от камерата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D8D14E3-7939-442E-93AC-0614C6163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839162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Черно-бели коефициенти</a:t>
                </a:r>
              </a:p>
              <a:p>
                <a:pPr lvl="1"/>
                <a:r>
                  <a:rPr lang="bg-BG" dirty="0"/>
                  <a:t>Образуват линейна комбинация, т.е. те са в интервала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bg-BG" dirty="0"/>
                  <a:t> и сумата им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Отговарят на яркостта на основен цвят, когато се преобразува в черно-бял</a:t>
                </a:r>
              </a:p>
              <a:p>
                <a:pPr lvl="1"/>
                <a:r>
                  <a:rPr lang="bg-BG" dirty="0"/>
                  <a:t>С повече точност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299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+0.587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+0.114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Част от матрица за преобразуване на </a:t>
                </a:r>
                <a:r>
                  <a:rPr lang="en-US" dirty="0"/>
                  <a:t>PAL/NTSC</a:t>
                </a:r>
                <a:r>
                  <a:rPr lang="bg-BG" dirty="0"/>
                  <a:t> сигнал към чернобял сигнал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Информация</a:t>
            </a:r>
          </a:p>
          <a:p>
            <a:pPr lvl="1"/>
            <a:r>
              <a:rPr lang="bg-BG" dirty="0"/>
              <a:t>Примерно на </a:t>
            </a:r>
            <a:r>
              <a:rPr lang="en-US" dirty="0">
                <a:hlinkClick r:id="rId2"/>
              </a:rPr>
              <a:t>en.wikipedia.org/wiki/Grayscale</a:t>
            </a:r>
            <a:endParaRPr lang="bg-BG" dirty="0"/>
          </a:p>
          <a:p>
            <a:pPr lvl="1"/>
            <a:r>
              <a:rPr lang="bg-BG" dirty="0"/>
              <a:t>Или </a:t>
            </a:r>
            <a:r>
              <a:rPr lang="bg-BG"/>
              <a:t>на </a:t>
            </a:r>
            <a:r>
              <a:rPr lang="en-US">
                <a:hlinkClick r:id="rId3"/>
              </a:rPr>
              <a:t>www</a:t>
            </a:r>
            <a:r>
              <a:rPr lang="en-US" dirty="0">
                <a:hlinkClick r:id="rId3"/>
              </a:rPr>
              <a:t>.kdnuggets.com/2019/12/convert-rgb-image-grayscale.html</a:t>
            </a:r>
            <a:endParaRPr lang="bg-BG" dirty="0"/>
          </a:p>
          <a:p>
            <a:pPr lvl="1"/>
            <a:endParaRPr lang="bg-BG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9804</TotalTime>
  <Words>874</Words>
  <Application>Microsoft Office PowerPoint</Application>
  <PresentationFormat>On-screen Show (4:3)</PresentationFormat>
  <Paragraphs>112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Решение №1</vt:lpstr>
      <vt:lpstr>PowerPoint Presentation</vt:lpstr>
      <vt:lpstr>PowerPoint Presentation</vt:lpstr>
      <vt:lpstr>Решение №2</vt:lpstr>
      <vt:lpstr>PowerPoint Presentation</vt:lpstr>
      <vt:lpstr>PowerPoint Presentation</vt:lpstr>
      <vt:lpstr>Решение №3</vt:lpstr>
      <vt:lpstr>PowerPoint Presentation</vt:lpstr>
      <vt:lpstr>Решение №4</vt:lpstr>
      <vt:lpstr>Решение №5</vt:lpstr>
      <vt:lpstr>PowerPoint Presentation</vt:lpstr>
      <vt:lpstr>PowerPoint Presentation</vt:lpstr>
      <vt:lpstr>Решение №6</vt:lpstr>
      <vt:lpstr>PowerPoint Presentation</vt:lpstr>
      <vt:lpstr>PowerPoint Presentation</vt:lpstr>
      <vt:lpstr>Решение №7*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PowerPoint Presentation</vt:lpstr>
      <vt:lpstr>PowerPoint Presentation</vt:lpstr>
      <vt:lpstr>Решение №10**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558</cp:revision>
  <dcterms:created xsi:type="dcterms:W3CDTF">2013-12-13T09:03:57Z</dcterms:created>
  <dcterms:modified xsi:type="dcterms:W3CDTF">2022-04-11T11:44:04Z</dcterms:modified>
</cp:coreProperties>
</file>